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>
      <p:cViewPr varScale="1">
        <p:scale>
          <a:sx n="79" d="100"/>
          <a:sy n="79" d="100"/>
        </p:scale>
        <p:origin x="3160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D00FF-A3C3-4402-9CE9-BE1E6A39600E}" type="datetimeFigureOut">
              <a:rPr lang="en-GB" smtClean="0"/>
              <a:pPr/>
              <a:t>28/10/2020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C323B-8AA5-416B-9F50-46A8F852A15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F5C0-1C59-4CAD-A09E-DF57B6081850}" type="datetimeFigureOut">
              <a:rPr lang="en-GB" smtClean="0"/>
              <a:pPr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D3DC-98AA-4A6A-BE33-D5EEE25A2B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F5C0-1C59-4CAD-A09E-DF57B6081850}" type="datetimeFigureOut">
              <a:rPr lang="en-GB" smtClean="0"/>
              <a:pPr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D3DC-98AA-4A6A-BE33-D5EEE25A2B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F5C0-1C59-4CAD-A09E-DF57B6081850}" type="datetimeFigureOut">
              <a:rPr lang="en-GB" smtClean="0"/>
              <a:pPr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D3DC-98AA-4A6A-BE33-D5EEE25A2B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F5C0-1C59-4CAD-A09E-DF57B6081850}" type="datetimeFigureOut">
              <a:rPr lang="en-GB" smtClean="0"/>
              <a:pPr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D3DC-98AA-4A6A-BE33-D5EEE25A2B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F5C0-1C59-4CAD-A09E-DF57B6081850}" type="datetimeFigureOut">
              <a:rPr lang="en-GB" smtClean="0"/>
              <a:pPr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D3DC-98AA-4A6A-BE33-D5EEE25A2B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F5C0-1C59-4CAD-A09E-DF57B6081850}" type="datetimeFigureOut">
              <a:rPr lang="en-GB" smtClean="0"/>
              <a:pPr/>
              <a:t>28/10/2020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D3DC-98AA-4A6A-BE33-D5EEE25A2B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F5C0-1C59-4CAD-A09E-DF57B6081850}" type="datetimeFigureOut">
              <a:rPr lang="en-GB" smtClean="0"/>
              <a:pPr/>
              <a:t>28/10/2020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D3DC-98AA-4A6A-BE33-D5EEE25A2B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F5C0-1C59-4CAD-A09E-DF57B6081850}" type="datetimeFigureOut">
              <a:rPr lang="en-GB" smtClean="0"/>
              <a:pPr/>
              <a:t>28/10/2020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D3DC-98AA-4A6A-BE33-D5EEE25A2B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F5C0-1C59-4CAD-A09E-DF57B6081850}" type="datetimeFigureOut">
              <a:rPr lang="en-GB" smtClean="0"/>
              <a:pPr/>
              <a:t>28/10/2020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D3DC-98AA-4A6A-BE33-D5EEE25A2B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F5C0-1C59-4CAD-A09E-DF57B6081850}" type="datetimeFigureOut">
              <a:rPr lang="en-GB" smtClean="0"/>
              <a:pPr/>
              <a:t>28/10/2020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D3DC-98AA-4A6A-BE33-D5EEE25A2B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F5C0-1C59-4CAD-A09E-DF57B6081850}" type="datetimeFigureOut">
              <a:rPr lang="en-GB" smtClean="0"/>
              <a:pPr/>
              <a:t>28/10/2020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D3DC-98AA-4A6A-BE33-D5EEE25A2B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1F5C0-1C59-4CAD-A09E-DF57B6081850}" type="datetimeFigureOut">
              <a:rPr lang="en-GB" smtClean="0"/>
              <a:pPr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ED3DC-98AA-4A6A-BE33-D5EEE25A2B0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1.png"/><Relationship Id="rId7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12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2276872" cy="9144000"/>
          </a:xfrm>
          <a:prstGeom prst="rect">
            <a:avLst/>
          </a:prstGeom>
          <a:solidFill>
            <a:srgbClr val="CCCCFF">
              <a:alpha val="49804"/>
            </a:srgb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26" name="AutoShape 2" descr="https://upload.wikimedia.org/wikipedia/commons/thumb/5/55/Magnifying_glass_icon.svg/1024px-Magnifying_glass_icon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File:Magnifying glass ico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196752" y="1475656"/>
            <a:ext cx="496855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rial" pitchFamily="34" charset="0"/>
                <a:cs typeface="Arial" pitchFamily="34" charset="0"/>
              </a:rPr>
              <a:t>Having an</a:t>
            </a:r>
          </a:p>
          <a:p>
            <a:pPr algn="ctr"/>
            <a:r>
              <a:rPr lang="en-GB" sz="2800" b="1" dirty="0">
                <a:latin typeface="Arial" pitchFamily="34" charset="0"/>
                <a:cs typeface="Arial" pitchFamily="34" charset="0"/>
              </a:rPr>
              <a:t> Annual Health Check</a:t>
            </a:r>
          </a:p>
        </p:txBody>
      </p:sp>
      <p:pic>
        <p:nvPicPr>
          <p:cNvPr id="1032" name="Picture 8" descr="https://encrypted-tbn2.gstatic.com/images?q=tbn:ANd9GcSnIfqQFroGQ_0n9n7yo58LkBvwBxP1jm0RzHSirfZgocF6-8xU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6937" r="16491"/>
          <a:stretch>
            <a:fillRect/>
          </a:stretch>
        </p:blipFill>
        <p:spPr bwMode="auto">
          <a:xfrm>
            <a:off x="1268760" y="2171131"/>
            <a:ext cx="5589241" cy="6972869"/>
          </a:xfrm>
          <a:prstGeom prst="rect">
            <a:avLst/>
          </a:prstGeom>
          <a:noFill/>
        </p:spPr>
      </p:pic>
      <p:pic>
        <p:nvPicPr>
          <p:cNvPr id="11" name="Picture 12" descr="http://cdn.shopify.com/s/files/1/0606/1553/products/Easy_Read_large.png?v=14178505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72" y="323528"/>
            <a:ext cx="1296144" cy="1296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218" name="Picture 2" descr="http://cdn.shopify.com/s/files/1/0606/1553/products/GP_Doctor-1_large.png?v=14178490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2816" y="3059832"/>
            <a:ext cx="3240360" cy="3240360"/>
          </a:xfrm>
          <a:prstGeom prst="flowChartConnector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700808" y="7092280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itchFamily="34" charset="0"/>
                <a:cs typeface="Arial" pitchFamily="34" charset="0"/>
              </a:rPr>
              <a:t>What Should Happen?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65104" y="251520"/>
            <a:ext cx="2259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MGS Medical Practice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706942"/>
              </p:ext>
            </p:extLst>
          </p:nvPr>
        </p:nvGraphicFramePr>
        <p:xfrm>
          <a:off x="404664" y="395536"/>
          <a:ext cx="6120680" cy="806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6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900" dirty="0"/>
                    </a:p>
                    <a:p>
                      <a:endParaRPr lang="en-GB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You may be asked by your GP to go for an annual health check at your surgery.</a:t>
                      </a:r>
                    </a:p>
                    <a:p>
                      <a:pPr algn="ctr"/>
                      <a:endParaRPr lang="en-GB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itchFamily="34" charset="0"/>
                          <a:cs typeface="Arial" pitchFamily="34" charset="0"/>
                        </a:rPr>
                        <a:t>This leaflet tells you what  should happen at your health check.</a:t>
                      </a:r>
                    </a:p>
                    <a:p>
                      <a:pPr algn="l"/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GB" sz="1500" dirty="0">
                          <a:latin typeface="Arial" pitchFamily="34" charset="0"/>
                          <a:cs typeface="Arial" pitchFamily="34" charset="0"/>
                        </a:rPr>
                        <a:t>It is important that you know </a:t>
                      </a:r>
                    </a:p>
                    <a:p>
                      <a:r>
                        <a:rPr lang="en-GB" sz="1500" dirty="0">
                          <a:latin typeface="Arial" pitchFamily="34" charset="0"/>
                          <a:cs typeface="Arial" pitchFamily="34" charset="0"/>
                        </a:rPr>
                        <a:t>what will happen at your </a:t>
                      </a:r>
                      <a:r>
                        <a:rPr lang="en-GB" sz="1500" baseline="0" dirty="0">
                          <a:latin typeface="Arial" pitchFamily="34" charset="0"/>
                          <a:cs typeface="Arial" pitchFamily="34" charset="0"/>
                        </a:rPr>
                        <a:t> health check,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Arial" pitchFamily="34" charset="0"/>
                          <a:cs typeface="Arial" pitchFamily="34" charset="0"/>
                        </a:rPr>
                        <a:t>If</a:t>
                      </a:r>
                      <a:r>
                        <a:rPr lang="en-GB" sz="1500" baseline="0" dirty="0">
                          <a:latin typeface="Arial" pitchFamily="34" charset="0"/>
                          <a:cs typeface="Arial" pitchFamily="34" charset="0"/>
                        </a:rPr>
                        <a:t> you have had a health check and your GP or nurse hasn't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aseline="0" dirty="0">
                          <a:latin typeface="Arial" pitchFamily="34" charset="0"/>
                          <a:cs typeface="Arial" pitchFamily="34" charset="0"/>
                        </a:rPr>
                        <a:t>done  what it says in this leaflet,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aseline="0" dirty="0">
                          <a:latin typeface="Arial" pitchFamily="34" charset="0"/>
                          <a:cs typeface="Arial" pitchFamily="34" charset="0"/>
                        </a:rPr>
                        <a:t>then you should talk to someone at the surgery about it, or  talk to a health facilitator in the learning disability team.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146" name="Picture 2" descr="http://cdn.shopify.com/s/files/1/0606/1553/products/Reception-2_large.png?v=14178494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720" y="323528"/>
            <a:ext cx="2157884" cy="2157884"/>
          </a:xfrm>
          <a:prstGeom prst="rect">
            <a:avLst/>
          </a:prstGeom>
          <a:noFill/>
        </p:spPr>
      </p:pic>
      <p:pic>
        <p:nvPicPr>
          <p:cNvPr id="6148" name="Picture 4" descr="http://cdn.shopify.com/s/files/1/0606/1553/products/Info-Easy-Read_large.png?v=14185718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736" y="2627784"/>
            <a:ext cx="1683568" cy="1683568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908720" y="4499992"/>
            <a:ext cx="1944216" cy="1944216"/>
            <a:chOff x="-3270100" y="4355976"/>
            <a:chExt cx="2232248" cy="2232248"/>
          </a:xfrm>
        </p:grpSpPr>
        <p:pic>
          <p:nvPicPr>
            <p:cNvPr id="6154" name="Picture 10" descr="http://cdn.shopify.com/s/files/1/0606/1553/products/Decision_large.png?v=14178474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270100" y="4355976"/>
              <a:ext cx="2232248" cy="2232248"/>
            </a:xfrm>
            <a:prstGeom prst="rect">
              <a:avLst/>
            </a:prstGeom>
            <a:noFill/>
          </p:spPr>
        </p:pic>
        <p:pic>
          <p:nvPicPr>
            <p:cNvPr id="6156" name="Picture 12" descr="http://cdn.shopify.com/s/files/1/0606/1553/products/GP_Doctor-1_compact.png?v=141784906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827584" y="4427984"/>
              <a:ext cx="430734" cy="430734"/>
            </a:xfrm>
            <a:prstGeom prst="rect">
              <a:avLst/>
            </a:prstGeom>
            <a:noFill/>
          </p:spPr>
        </p:pic>
      </p:grpSp>
      <p:pic>
        <p:nvPicPr>
          <p:cNvPr id="6158" name="Picture 14" descr="http://cdn.shopify.com/s/files/1/0606/1553/products/Talk_and_listen_large.png?v=1417857133"/>
          <p:cNvPicPr>
            <a:picLocks noChangeAspect="1" noChangeArrowheads="1"/>
          </p:cNvPicPr>
          <p:nvPr/>
        </p:nvPicPr>
        <p:blipFill>
          <a:blip r:embed="rId6" cstate="print"/>
          <a:srcRect t="7022" b="31540"/>
          <a:stretch>
            <a:fillRect/>
          </a:stretch>
        </p:blipFill>
        <p:spPr bwMode="auto">
          <a:xfrm>
            <a:off x="836712" y="7020272"/>
            <a:ext cx="2301900" cy="1414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408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706942"/>
              </p:ext>
            </p:extLst>
          </p:nvPr>
        </p:nvGraphicFramePr>
        <p:xfrm>
          <a:off x="404664" y="395536"/>
          <a:ext cx="6120680" cy="806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6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900" dirty="0"/>
                    </a:p>
                    <a:p>
                      <a:endParaRPr lang="en-GB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GB" sz="1600" b="0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n-GB" sz="16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You should get an easy read letter asking you to go for a health check.</a:t>
                      </a:r>
                      <a:endParaRPr lang="en-GB" sz="1600" b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GB" sz="1600" dirty="0">
                          <a:latin typeface="Arial" pitchFamily="34" charset="0"/>
                          <a:cs typeface="Arial" pitchFamily="34" charset="0"/>
                        </a:rPr>
                        <a:t>In</a:t>
                      </a:r>
                      <a:r>
                        <a:rPr lang="en-GB" sz="1600" baseline="0" dirty="0">
                          <a:latin typeface="Arial" pitchFamily="34" charset="0"/>
                          <a:cs typeface="Arial" pitchFamily="34" charset="0"/>
                        </a:rPr>
                        <a:t> the letter, you should be asked to bring a urine (wee) sample with you and any medication you take.</a:t>
                      </a:r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GB" sz="1600" dirty="0">
                          <a:latin typeface="Arial" pitchFamily="34" charset="0"/>
                          <a:cs typeface="Arial" pitchFamily="34" charset="0"/>
                        </a:rPr>
                        <a:t>At your health check, you should see a GP or a nurse. If</a:t>
                      </a:r>
                      <a:r>
                        <a:rPr lang="en-GB" sz="1600" baseline="0" dirty="0">
                          <a:latin typeface="Arial" pitchFamily="34" charset="0"/>
                          <a:cs typeface="Arial" pitchFamily="34" charset="0"/>
                        </a:rPr>
                        <a:t> it’s a nurse, they</a:t>
                      </a:r>
                      <a:r>
                        <a:rPr lang="en-GB" sz="1600" dirty="0">
                          <a:latin typeface="Arial" pitchFamily="34" charset="0"/>
                          <a:cs typeface="Arial" pitchFamily="34" charset="0"/>
                        </a:rPr>
                        <a:t> must be trained to do your physical examination.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You will be asked lots of questions about you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 health and about how you are feeling.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7410" name="Picture 2" descr="http://cdn.shopify.com/s/files/1/0606/1553/products/Read_Letter_large.png?v=14178506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744" y="755576"/>
            <a:ext cx="1539552" cy="1725836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332656" y="2915816"/>
            <a:ext cx="2086918" cy="1510854"/>
            <a:chOff x="332656" y="2915816"/>
            <a:chExt cx="2086918" cy="1510854"/>
          </a:xfrm>
        </p:grpSpPr>
        <p:pic>
          <p:nvPicPr>
            <p:cNvPr id="17414" name="Picture 6" descr="http://cdn.shopify.com/s/files/1/0606/1553/products/Glass-Bottle_compact.png?v=141785738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2736" y="2915816"/>
              <a:ext cx="1080120" cy="1080120"/>
            </a:xfrm>
            <a:prstGeom prst="rect">
              <a:avLst/>
            </a:prstGeom>
            <a:noFill/>
          </p:spPr>
        </p:pic>
        <p:pic>
          <p:nvPicPr>
            <p:cNvPr id="17412" name="Picture 4" descr="http://cdn.shopify.com/s/files/1/0606/1553/products/Tablets_compact.png?v=14178495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2656" y="3059832"/>
              <a:ext cx="1366838" cy="1366838"/>
            </a:xfrm>
            <a:prstGeom prst="rect">
              <a:avLst/>
            </a:prstGeom>
            <a:noFill/>
          </p:spPr>
        </p:pic>
        <p:pic>
          <p:nvPicPr>
            <p:cNvPr id="17416" name="Picture 8" descr="http://cdn.shopify.com/s/files/1/0606/1553/products/Asthma_Inhaler_compact.png?v=141784867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56792" y="3491880"/>
              <a:ext cx="862782" cy="862782"/>
            </a:xfrm>
            <a:prstGeom prst="rect">
              <a:avLst/>
            </a:prstGeom>
            <a:noFill/>
          </p:spPr>
        </p:pic>
      </p:grpSp>
      <p:sp>
        <p:nvSpPr>
          <p:cNvPr id="17418" name="AutoShape 10" descr="Image result for urine sampl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20" name="AutoShape 12" descr="Image result for urine sampl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421" name="Picture 13" descr="C:\Users\Alex\Desktop\we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0888" y="2915816"/>
            <a:ext cx="643508" cy="1249591"/>
          </a:xfrm>
          <a:prstGeom prst="rect">
            <a:avLst/>
          </a:prstGeom>
          <a:noFill/>
        </p:spPr>
      </p:pic>
      <p:pic>
        <p:nvPicPr>
          <p:cNvPr id="17423" name="Picture 15" descr="http://cdn.shopify.com/s/files/1/0606/1553/products/Hospital_Sister2_compact.png?v=141784927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96752" y="4499992"/>
            <a:ext cx="1870894" cy="1870894"/>
          </a:xfrm>
          <a:prstGeom prst="rect">
            <a:avLst/>
          </a:prstGeom>
          <a:noFill/>
        </p:spPr>
      </p:pic>
      <p:pic>
        <p:nvPicPr>
          <p:cNvPr id="17425" name="Picture 17" descr="http://cdn.shopify.com/s/files/1/0606/1553/products/Doctor_Registrar_compact.png?v=141784898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4664" y="4499992"/>
            <a:ext cx="1843510" cy="1843510"/>
          </a:xfrm>
          <a:prstGeom prst="rect">
            <a:avLst/>
          </a:prstGeom>
          <a:noFill/>
        </p:spPr>
      </p:pic>
      <p:sp>
        <p:nvSpPr>
          <p:cNvPr id="17429" name="AutoShape 21" descr="Image result for blue question mark clip art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692696" y="6444208"/>
            <a:ext cx="2304256" cy="2304256"/>
            <a:chOff x="692696" y="6444208"/>
            <a:chExt cx="2304256" cy="2304256"/>
          </a:xfrm>
        </p:grpSpPr>
        <p:pic>
          <p:nvPicPr>
            <p:cNvPr id="17427" name="Picture 19" descr="http://cdn.shopify.com/s/files/1/0606/1553/products/GP_Doctor-6_compact.png?v=141784908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92696" y="6444208"/>
              <a:ext cx="2304256" cy="2304256"/>
            </a:xfrm>
            <a:prstGeom prst="rect">
              <a:avLst/>
            </a:prstGeom>
            <a:noFill/>
          </p:spPr>
        </p:pic>
        <p:sp>
          <p:nvSpPr>
            <p:cNvPr id="13" name="Oval Callout 12"/>
            <p:cNvSpPr/>
            <p:nvPr/>
          </p:nvSpPr>
          <p:spPr>
            <a:xfrm>
              <a:off x="1772816" y="6588224"/>
              <a:ext cx="504056" cy="576064"/>
            </a:xfrm>
            <a:prstGeom prst="wedgeEllipseCallout">
              <a:avLst>
                <a:gd name="adj1" fmla="val 77079"/>
                <a:gd name="adj2" fmla="val 2156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431" name="Picture 23" descr="Image result for blue question mark clip art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44824" y="6660232"/>
              <a:ext cx="392287" cy="39228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224080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706942"/>
              </p:ext>
            </p:extLst>
          </p:nvPr>
        </p:nvGraphicFramePr>
        <p:xfrm>
          <a:off x="404664" y="395536"/>
          <a:ext cx="6120680" cy="8197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6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900" dirty="0"/>
                    </a:p>
                    <a:p>
                      <a:endParaRPr lang="en-GB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GB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GB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You will have your blood pressure checked.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Arial" pitchFamily="34" charset="0"/>
                          <a:cs typeface="Arial" pitchFamily="34" charset="0"/>
                        </a:rPr>
                        <a:t>And your weight</a:t>
                      </a:r>
                      <a:r>
                        <a:rPr lang="en-GB" sz="1500" baseline="0" dirty="0">
                          <a:latin typeface="Arial" pitchFamily="34" charset="0"/>
                          <a:cs typeface="Arial" pitchFamily="34" charset="0"/>
                        </a:rPr>
                        <a:t> and height.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GB" sz="1500" dirty="0">
                          <a:latin typeface="Arial" pitchFamily="34" charset="0"/>
                          <a:cs typeface="Arial" pitchFamily="34" charset="0"/>
                        </a:rPr>
                        <a:t>You may be asked to have a blood test.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Arial" pitchFamily="34" charset="0"/>
                          <a:cs typeface="Arial" pitchFamily="34" charset="0"/>
                        </a:rPr>
                        <a:t>Your urine (wee) sample will be tested. The doctor /nurse will ask you</a:t>
                      </a:r>
                      <a:r>
                        <a:rPr lang="en-GB" sz="1500" baseline="0" dirty="0">
                          <a:latin typeface="Arial" pitchFamily="34" charset="0"/>
                          <a:cs typeface="Arial" pitchFamily="34" charset="0"/>
                        </a:rPr>
                        <a:t> if you have any problems going to the toilet to empty your bladder and bowels (</a:t>
                      </a:r>
                      <a:r>
                        <a:rPr lang="en-GB" sz="1500" baseline="0" dirty="0" err="1">
                          <a:latin typeface="Arial" pitchFamily="34" charset="0"/>
                          <a:cs typeface="Arial" pitchFamily="34" charset="0"/>
                        </a:rPr>
                        <a:t>weeing</a:t>
                      </a:r>
                      <a:r>
                        <a:rPr lang="en-GB" sz="1500" baseline="0" dirty="0">
                          <a:latin typeface="Arial" pitchFamily="34" charset="0"/>
                          <a:cs typeface="Arial" pitchFamily="34" charset="0"/>
                        </a:rPr>
                        <a:t> and </a:t>
                      </a:r>
                      <a:r>
                        <a:rPr lang="en-GB" sz="1500" baseline="0" dirty="0" err="1">
                          <a:latin typeface="Arial" pitchFamily="34" charset="0"/>
                          <a:cs typeface="Arial" pitchFamily="34" charset="0"/>
                        </a:rPr>
                        <a:t>pooing</a:t>
                      </a:r>
                      <a:r>
                        <a:rPr lang="en-GB" sz="1500" baseline="0" dirty="0">
                          <a:latin typeface="Arial" pitchFamily="34" charset="0"/>
                          <a:cs typeface="Arial" pitchFamily="34" charset="0"/>
                        </a:rPr>
                        <a:t>).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387" name="Picture 3" descr="http://cdn.shopify.com/s/files/1/0606/1553/products/BPman2_large.png?v=1417848709"/>
          <p:cNvPicPr>
            <a:picLocks noChangeAspect="1" noChangeArrowheads="1"/>
          </p:cNvPicPr>
          <p:nvPr/>
        </p:nvPicPr>
        <p:blipFill>
          <a:blip r:embed="rId2" cstate="print"/>
          <a:srcRect l="16829" t="14043" b="17497"/>
          <a:stretch>
            <a:fillRect/>
          </a:stretch>
        </p:blipFill>
        <p:spPr bwMode="auto">
          <a:xfrm>
            <a:off x="980728" y="539552"/>
            <a:ext cx="2187624" cy="1800693"/>
          </a:xfrm>
          <a:prstGeom prst="rect">
            <a:avLst/>
          </a:prstGeom>
          <a:noFill/>
        </p:spPr>
      </p:pic>
      <p:pic>
        <p:nvPicPr>
          <p:cNvPr id="16389" name="Picture 5" descr="http://cdn.shopify.com/s/files/1/0606/1553/products/Health_Care_Assistant-5_compact.png?v=14178490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2771800"/>
            <a:ext cx="1582862" cy="1582862"/>
          </a:xfrm>
          <a:prstGeom prst="rect">
            <a:avLst/>
          </a:prstGeom>
          <a:noFill/>
        </p:spPr>
      </p:pic>
      <p:pic>
        <p:nvPicPr>
          <p:cNvPr id="16391" name="Picture 7" descr="Image result for measuring heigh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98" r="63728"/>
          <a:stretch>
            <a:fillRect/>
          </a:stretch>
        </p:blipFill>
        <p:spPr bwMode="auto">
          <a:xfrm>
            <a:off x="2276872" y="2699792"/>
            <a:ext cx="504056" cy="1599233"/>
          </a:xfrm>
          <a:prstGeom prst="rect">
            <a:avLst/>
          </a:prstGeom>
          <a:noFill/>
        </p:spPr>
      </p:pic>
      <p:pic>
        <p:nvPicPr>
          <p:cNvPr id="16393" name="Picture 9" descr="http://cdn.shopify.com/s/files/1/0606/1553/products/Jane-3_compact.png?v=14178529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700808" y="2915816"/>
            <a:ext cx="1366838" cy="1366838"/>
          </a:xfrm>
          <a:prstGeom prst="rect">
            <a:avLst/>
          </a:prstGeom>
          <a:noFill/>
        </p:spPr>
      </p:pic>
      <p:sp>
        <p:nvSpPr>
          <p:cNvPr id="16395" name="AutoShape 11" descr="Image result for blood test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397" name="Picture 13" descr="Image result for blood tes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0728" y="4860032"/>
            <a:ext cx="1859911" cy="1396752"/>
          </a:xfrm>
          <a:prstGeom prst="rect">
            <a:avLst/>
          </a:prstGeom>
          <a:noFill/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4744" y="6732240"/>
            <a:ext cx="1529085" cy="171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4080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706942"/>
              </p:ext>
            </p:extLst>
          </p:nvPr>
        </p:nvGraphicFramePr>
        <p:xfrm>
          <a:off x="404664" y="395536"/>
          <a:ext cx="6120680" cy="806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6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900" dirty="0"/>
                    </a:p>
                    <a:p>
                      <a:endParaRPr lang="en-GB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GB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GB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doctor/nurse will use a special light to look in your ears.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GB" sz="1600" dirty="0">
                          <a:latin typeface="Arial" pitchFamily="34" charset="0"/>
                          <a:cs typeface="Arial" pitchFamily="34" charset="0"/>
                        </a:rPr>
                        <a:t>They will need to check your body.</a:t>
                      </a:r>
                      <a:r>
                        <a:rPr lang="en-GB" sz="1600" baseline="0" dirty="0">
                          <a:latin typeface="Arial" pitchFamily="34" charset="0"/>
                          <a:cs typeface="Arial" pitchFamily="34" charset="0"/>
                        </a:rPr>
                        <a:t> You will be asked to lie on the examination  couch.</a:t>
                      </a:r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GB" sz="1600" dirty="0">
                          <a:latin typeface="Arial" pitchFamily="34" charset="0"/>
                          <a:cs typeface="Arial" pitchFamily="34" charset="0"/>
                        </a:rPr>
                        <a:t>They will listen</a:t>
                      </a:r>
                      <a:r>
                        <a:rPr lang="en-GB" sz="1600" baseline="0" dirty="0">
                          <a:latin typeface="Arial" pitchFamily="34" charset="0"/>
                          <a:cs typeface="Arial" pitchFamily="34" charset="0"/>
                        </a:rPr>
                        <a:t> to your heart and your chest.</a:t>
                      </a:r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And  will feel your stomach</a:t>
                      </a:r>
                      <a:r>
                        <a:rPr lang="en-GB" sz="15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9458" name="Picture 2" descr="http://cdn.shopify.com/s/files/1/0606/1553/products/Hearing_Test3_large.png?v=14178491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696" y="251520"/>
            <a:ext cx="2517924" cy="2517924"/>
          </a:xfrm>
          <a:prstGeom prst="rect">
            <a:avLst/>
          </a:prstGeom>
          <a:noFill/>
        </p:spPr>
      </p:pic>
      <p:sp>
        <p:nvSpPr>
          <p:cNvPr id="19460" name="AutoShape 4" descr="Image result for GP examination couch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2" name="AutoShape 6" descr="Blue Lion Examination Couch for Surgery, GP, Clinic, First Aid Room Furnitur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65" name="Picture 9" descr="Image result for GP examination couch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48914" flipH="1">
            <a:off x="908720" y="2555776"/>
            <a:ext cx="1800200" cy="1800200"/>
          </a:xfrm>
          <a:prstGeom prst="rect">
            <a:avLst/>
          </a:prstGeom>
          <a:noFill/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96" y="4716016"/>
            <a:ext cx="2342778" cy="156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" descr="http://cdn.shopify.com/s/files/1/0606/1553/products/Body-Stomach-M_compact.png?v=1417847297"/>
          <p:cNvPicPr>
            <a:picLocks noChangeAspect="1" noChangeArrowheads="1"/>
          </p:cNvPicPr>
          <p:nvPr/>
        </p:nvPicPr>
        <p:blipFill>
          <a:blip r:embed="rId5" cstate="print"/>
          <a:srcRect l="12509" t="45868" r="8264"/>
          <a:stretch>
            <a:fillRect/>
          </a:stretch>
        </p:blipFill>
        <p:spPr bwMode="auto">
          <a:xfrm>
            <a:off x="980728" y="6902647"/>
            <a:ext cx="1923243" cy="131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4080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706942"/>
              </p:ext>
            </p:extLst>
          </p:nvPr>
        </p:nvGraphicFramePr>
        <p:xfrm>
          <a:off x="404664" y="395536"/>
          <a:ext cx="6120680" cy="806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6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900" dirty="0"/>
                    </a:p>
                    <a:p>
                      <a:endParaRPr lang="en-GB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GB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They will ask you about the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medication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you take and whether you have any side effects from them.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GB" sz="1600" dirty="0">
                          <a:latin typeface="Arial" pitchFamily="34" charset="0"/>
                          <a:cs typeface="Arial" pitchFamily="34" charset="0"/>
                        </a:rPr>
                        <a:t>You</a:t>
                      </a:r>
                      <a:r>
                        <a:rPr lang="en-GB" sz="1600" baseline="0" dirty="0">
                          <a:latin typeface="Arial" pitchFamily="34" charset="0"/>
                          <a:cs typeface="Arial" pitchFamily="34" charset="0"/>
                        </a:rPr>
                        <a:t> will be asked when you last had your teeth and eyes checked.</a:t>
                      </a:r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GB" sz="1600" dirty="0"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en-GB" sz="1600" baseline="0" dirty="0">
                          <a:latin typeface="Arial" pitchFamily="34" charset="0"/>
                          <a:cs typeface="Arial" pitchFamily="34" charset="0"/>
                        </a:rPr>
                        <a:t> doctor/nurse will talk to you about how you are feeling and  about any health problems you have..</a:t>
                      </a:r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Arial" pitchFamily="34" charset="0"/>
                          <a:cs typeface="Arial" pitchFamily="34" charset="0"/>
                        </a:rPr>
                        <a:t>If the doctor or nurse decide that you need treatment by</a:t>
                      </a:r>
                      <a:r>
                        <a:rPr lang="en-GB" sz="1500" baseline="0" dirty="0">
                          <a:latin typeface="Arial" pitchFamily="34" charset="0"/>
                          <a:cs typeface="Arial" pitchFamily="34" charset="0"/>
                        </a:rPr>
                        <a:t> them or anybody else ,they must ask for your consent.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506" name="AutoShape 2" descr="Image result for side effects of drug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332656" y="899592"/>
            <a:ext cx="2979712" cy="1510854"/>
            <a:chOff x="332656" y="899592"/>
            <a:chExt cx="2979712" cy="1510854"/>
          </a:xfrm>
        </p:grpSpPr>
        <p:grpSp>
          <p:nvGrpSpPr>
            <p:cNvPr id="4" name="Group 3"/>
            <p:cNvGrpSpPr/>
            <p:nvPr/>
          </p:nvGrpSpPr>
          <p:grpSpPr>
            <a:xfrm>
              <a:off x="332656" y="899592"/>
              <a:ext cx="2086918" cy="1510854"/>
              <a:chOff x="332656" y="2915816"/>
              <a:chExt cx="2086918" cy="1510854"/>
            </a:xfrm>
          </p:grpSpPr>
          <p:pic>
            <p:nvPicPr>
              <p:cNvPr id="5" name="Picture 6" descr="http://cdn.shopify.com/s/files/1/0606/1553/products/Glass-Bottle_compact.png?v=141785738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52736" y="2915816"/>
                <a:ext cx="1080120" cy="1080120"/>
              </a:xfrm>
              <a:prstGeom prst="rect">
                <a:avLst/>
              </a:prstGeom>
              <a:noFill/>
            </p:spPr>
          </p:pic>
          <p:pic>
            <p:nvPicPr>
              <p:cNvPr id="6" name="Picture 4" descr="http://cdn.shopify.com/s/files/1/0606/1553/products/Tablets_compact.png?v=141784952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2656" y="3059832"/>
                <a:ext cx="1366838" cy="1366838"/>
              </a:xfrm>
              <a:prstGeom prst="rect">
                <a:avLst/>
              </a:prstGeom>
              <a:noFill/>
            </p:spPr>
          </p:pic>
          <p:pic>
            <p:nvPicPr>
              <p:cNvPr id="7" name="Picture 8" descr="http://cdn.shopify.com/s/files/1/0606/1553/products/Asthma_Inhaler_compact.png?v=141784867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56792" y="3491880"/>
                <a:ext cx="862782" cy="862782"/>
              </a:xfrm>
              <a:prstGeom prst="rect">
                <a:avLst/>
              </a:prstGeom>
              <a:noFill/>
            </p:spPr>
          </p:pic>
        </p:grpSp>
        <p:pic>
          <p:nvPicPr>
            <p:cNvPr id="21510" name="Picture 6" descr="Image result for side effects of drugs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32856" y="971600"/>
              <a:ext cx="1179512" cy="1371959"/>
            </a:xfrm>
            <a:prstGeom prst="rect">
              <a:avLst/>
            </a:prstGeom>
            <a:noFill/>
          </p:spPr>
        </p:pic>
      </p:grpSp>
      <p:pic>
        <p:nvPicPr>
          <p:cNvPr id="21512" name="Picture 8" descr="http://cdn.shopify.com/s/files/1/0606/1553/products/Opthalmist_Patient1_large.png?v=14178494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16832" y="2843808"/>
            <a:ext cx="1512168" cy="1512168"/>
          </a:xfrm>
          <a:prstGeom prst="rect">
            <a:avLst/>
          </a:prstGeom>
          <a:noFill/>
        </p:spPr>
      </p:pic>
      <p:pic>
        <p:nvPicPr>
          <p:cNvPr id="21514" name="Picture 10" descr="http://cdn.shopify.com/s/files/1/0606/1553/products/Dentist-Checkup-8_compact.png?v=141784886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80" y="2915816"/>
            <a:ext cx="1366838" cy="13668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1516" name="Picture 12" descr="http://cdn.shopify.com/s/files/1/0606/1553/products/GP_Doctor-7_large.png?v=1417849084"/>
          <p:cNvPicPr>
            <a:picLocks noChangeAspect="1" noChangeArrowheads="1"/>
          </p:cNvPicPr>
          <p:nvPr/>
        </p:nvPicPr>
        <p:blipFill>
          <a:blip r:embed="rId8" cstate="print"/>
          <a:srcRect t="7323" b="12125"/>
          <a:stretch>
            <a:fillRect/>
          </a:stretch>
        </p:blipFill>
        <p:spPr bwMode="auto">
          <a:xfrm>
            <a:off x="836712" y="4499992"/>
            <a:ext cx="2324220" cy="1872208"/>
          </a:xfrm>
          <a:prstGeom prst="rect">
            <a:avLst/>
          </a:prstGeom>
          <a:noFill/>
        </p:spPr>
      </p:pic>
      <p:pic>
        <p:nvPicPr>
          <p:cNvPr id="21518" name="Picture 14" descr="http://cdn.shopify.com/s/files/1/0606/1553/products/Consent-Form-Sally_compact.png?v=141785632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80728" y="6732240"/>
            <a:ext cx="1656184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4080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706942"/>
              </p:ext>
            </p:extLst>
          </p:nvPr>
        </p:nvGraphicFramePr>
        <p:xfrm>
          <a:off x="404664" y="395536"/>
          <a:ext cx="6120680" cy="806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6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900" dirty="0"/>
                    </a:p>
                    <a:p>
                      <a:endParaRPr lang="en-GB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You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must let someone know if all of these things do not happen at your health check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Arial" pitchFamily="34" charset="0"/>
                          <a:cs typeface="Arial" pitchFamily="34" charset="0"/>
                        </a:rPr>
                        <a:t>You can show your GP this leaflet before your health check,</a:t>
                      </a:r>
                      <a:r>
                        <a:rPr lang="en-GB" sz="1500" baseline="0" dirty="0">
                          <a:latin typeface="Arial" pitchFamily="34" charset="0"/>
                          <a:cs typeface="Arial" pitchFamily="34" charset="0"/>
                        </a:rPr>
                        <a:t> so that they also know what should happen.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GB" sz="1500" dirty="0">
                          <a:latin typeface="Arial" pitchFamily="34" charset="0"/>
                          <a:cs typeface="Arial" pitchFamily="34" charset="0"/>
                        </a:rPr>
                        <a:t>If you</a:t>
                      </a:r>
                      <a:r>
                        <a:rPr lang="en-GB" sz="1500" baseline="0" dirty="0">
                          <a:latin typeface="Arial" pitchFamily="34" charset="0"/>
                          <a:cs typeface="Arial" pitchFamily="34" charset="0"/>
                        </a:rPr>
                        <a:t> are not happy with your health check, then you can make a complaint.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dirty="0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You</a:t>
                      </a:r>
                      <a:r>
                        <a:rPr lang="en-GB" sz="1500" b="0" baseline="0" dirty="0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 can do this at your GP surgery or you can contact NHS England.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baseline="0" dirty="0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The receptionist at the surgery can help you with this.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506" name="AutoShape 2" descr="Image result for side effects of drug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2530" name="Picture 2" descr="http://cdn.shopify.com/s/files/1/0606/1553/products/Phone_Call3_large.png?v=14178587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6872" y="1187624"/>
            <a:ext cx="1149772" cy="1149772"/>
          </a:xfrm>
          <a:prstGeom prst="rect">
            <a:avLst/>
          </a:prstGeom>
          <a:noFill/>
        </p:spPr>
      </p:pic>
      <p:pic>
        <p:nvPicPr>
          <p:cNvPr id="22532" name="Picture 4" descr="http://cdn.shopify.com/s/files/1/0606/1553/products/Reception-3_large.png?v=14178494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72" y="683568"/>
            <a:ext cx="1797844" cy="1797844"/>
          </a:xfrm>
          <a:prstGeom prst="rect">
            <a:avLst/>
          </a:prstGeom>
          <a:noFill/>
        </p:spPr>
      </p:pic>
      <p:pic>
        <p:nvPicPr>
          <p:cNvPr id="22534" name="Picture 6" descr="http://cdn.shopify.com/s/files/1/0606/1553/products/Share-Information-3_large.png?v=1454418149"/>
          <p:cNvPicPr>
            <a:picLocks noChangeAspect="1" noChangeArrowheads="1"/>
          </p:cNvPicPr>
          <p:nvPr/>
        </p:nvPicPr>
        <p:blipFill>
          <a:blip r:embed="rId4" cstate="print"/>
          <a:srcRect l="17554" r="13986"/>
          <a:stretch>
            <a:fillRect/>
          </a:stretch>
        </p:blipFill>
        <p:spPr bwMode="auto">
          <a:xfrm>
            <a:off x="1268760" y="2483768"/>
            <a:ext cx="1296144" cy="1893277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836712" y="4427984"/>
            <a:ext cx="2376264" cy="2229892"/>
            <a:chOff x="-3771800" y="4067944"/>
            <a:chExt cx="2376264" cy="2229892"/>
          </a:xfrm>
        </p:grpSpPr>
        <p:pic>
          <p:nvPicPr>
            <p:cNvPr id="22538" name="Picture 10" descr="http://cdn.shopify.com/s/files/1/0606/1553/products/Envelope_write_large.png?v=14178505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3771800" y="4139952"/>
              <a:ext cx="2157884" cy="2157884"/>
            </a:xfrm>
            <a:prstGeom prst="rect">
              <a:avLst/>
            </a:prstGeom>
            <a:noFill/>
          </p:spPr>
        </p:pic>
        <p:pic>
          <p:nvPicPr>
            <p:cNvPr id="22540" name="Picture 12" descr="Image result for complaint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486" t="27828" r="2398" b="36394"/>
            <a:stretch>
              <a:fillRect/>
            </a:stretch>
          </p:blipFill>
          <p:spPr bwMode="auto">
            <a:xfrm>
              <a:off x="-2331640" y="4067944"/>
              <a:ext cx="936104" cy="936104"/>
            </a:xfrm>
            <a:prstGeom prst="rect">
              <a:avLst/>
            </a:prstGeom>
            <a:noFill/>
          </p:spPr>
        </p:pic>
      </p:grpSp>
      <p:pic>
        <p:nvPicPr>
          <p:cNvPr id="22542" name="Picture 14" descr="http://cdn.shopify.com/s/files/1/0606/1553/products/Reception_compact.png?v=141784946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0728" y="6442894"/>
            <a:ext cx="2016224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4080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2276872" cy="9144000"/>
          </a:xfrm>
          <a:prstGeom prst="rect">
            <a:avLst/>
          </a:prstGeom>
          <a:solidFill>
            <a:srgbClr val="CCCCFF">
              <a:alpha val="49804"/>
            </a:srgb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Box 23"/>
          <p:cNvSpPr txBox="1"/>
          <p:nvPr/>
        </p:nvSpPr>
        <p:spPr>
          <a:xfrm>
            <a:off x="476672" y="1979712"/>
            <a:ext cx="6060679" cy="138416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b="1" kern="50" dirty="0">
                <a:latin typeface="Arial"/>
                <a:ea typeface="ＭＳ 明朝"/>
                <a:cs typeface="Times New Roman"/>
              </a:rPr>
              <a:t>This leaflet was designed by the </a:t>
            </a:r>
          </a:p>
          <a:p>
            <a:pPr algn="ctr"/>
            <a:r>
              <a:rPr lang="en-GB" sz="2400" b="1" kern="50" dirty="0">
                <a:latin typeface="Arial"/>
                <a:ea typeface="ＭＳ 明朝"/>
                <a:cs typeface="Times New Roman"/>
              </a:rPr>
              <a:t>Health Facilitation Team </a:t>
            </a:r>
          </a:p>
          <a:p>
            <a:pPr algn="ctr"/>
            <a:r>
              <a:rPr lang="en-GB" sz="2400" b="1" kern="50" dirty="0">
                <a:latin typeface="Arial"/>
                <a:ea typeface="ＭＳ 明朝"/>
                <a:cs typeface="Times New Roman"/>
              </a:rPr>
              <a:t>44 Pond Lane</a:t>
            </a:r>
          </a:p>
          <a:p>
            <a:pPr algn="ctr"/>
            <a:r>
              <a:rPr lang="en-GB" sz="2400" b="1" kern="50" dirty="0">
                <a:latin typeface="Arial"/>
                <a:ea typeface="ＭＳ 明朝"/>
                <a:cs typeface="Times New Roman"/>
              </a:rPr>
              <a:t>Wolverhampton</a:t>
            </a:r>
          </a:p>
          <a:p>
            <a:pPr algn="ctr"/>
            <a:r>
              <a:rPr lang="en-GB" sz="2400" b="1" kern="50" dirty="0">
                <a:latin typeface="Arial"/>
                <a:ea typeface="ＭＳ 明朝"/>
                <a:cs typeface="Times New Roman"/>
              </a:rPr>
              <a:t>WV2 1HG</a:t>
            </a:r>
          </a:p>
          <a:p>
            <a:pPr algn="ctr"/>
            <a:endParaRPr lang="en-GB" sz="2400" b="1" kern="50" dirty="0">
              <a:latin typeface="Arial"/>
              <a:ea typeface="ＭＳ 明朝"/>
              <a:cs typeface="Times New Roman"/>
            </a:endParaRPr>
          </a:p>
          <a:p>
            <a:pPr algn="ctr"/>
            <a:endParaRPr lang="en-GB" sz="2400" b="1" kern="50" dirty="0">
              <a:latin typeface="Arial"/>
              <a:ea typeface="ＭＳ 明朝"/>
              <a:cs typeface="Times New Roman"/>
            </a:endParaRPr>
          </a:p>
          <a:p>
            <a:pPr algn="ctr"/>
            <a:r>
              <a:rPr lang="en-GB" sz="2400" b="1" kern="50" dirty="0">
                <a:latin typeface="Arial"/>
                <a:ea typeface="ＭＳ 明朝"/>
                <a:cs typeface="Times New Roman"/>
              </a:rPr>
              <a:t>                     01902 444447</a:t>
            </a:r>
          </a:p>
          <a:p>
            <a:pPr algn="ctr"/>
            <a:endParaRPr lang="en-GB" sz="2400" b="1" kern="50" dirty="0">
              <a:latin typeface="Arial"/>
              <a:ea typeface="ＭＳ 明朝"/>
              <a:cs typeface="Times New Roman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80" y="5004048"/>
            <a:ext cx="2232248" cy="1175768"/>
          </a:xfrm>
          <a:prstGeom prst="rect">
            <a:avLst/>
          </a:prstGeom>
        </p:spPr>
      </p:pic>
      <p:pic>
        <p:nvPicPr>
          <p:cNvPr id="23554" name="Picture 2" descr="http://cdn.shopify.com/s/files/1/0606/1553/products/Telephone-2_compact.png?v=14178575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2856" y="3131840"/>
            <a:ext cx="1150814" cy="11508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4704" y="8244408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itchFamily="34" charset="0"/>
                <a:cs typeface="Arial" pitchFamily="34" charset="0"/>
              </a:rPr>
              <a:t>Developed October 2020</a:t>
            </a:r>
          </a:p>
        </p:txBody>
      </p:sp>
    </p:spTree>
    <p:extLst>
      <p:ext uri="{BB962C8B-B14F-4D97-AF65-F5344CB8AC3E}">
        <p14:creationId xmlns:p14="http://schemas.microsoft.com/office/powerpoint/2010/main" val="2040435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478</Words>
  <Application>Microsoft Macintosh PowerPoint</Application>
  <PresentationFormat>On-screen Show (4:3)</PresentationFormat>
  <Paragraphs>155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ＭＳ 明朝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</dc:creator>
  <cp:lastModifiedBy>Jaspal Bagary</cp:lastModifiedBy>
  <cp:revision>4</cp:revision>
  <dcterms:created xsi:type="dcterms:W3CDTF">2016-10-23T12:32:47Z</dcterms:created>
  <dcterms:modified xsi:type="dcterms:W3CDTF">2020-10-28T17:45:45Z</dcterms:modified>
</cp:coreProperties>
</file>